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15087600" cy="21396325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739">
          <p15:clr>
            <a:srgbClr val="747775"/>
          </p15:clr>
        </p15:guide>
        <p15:guide id="2" pos="475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5C63"/>
    <a:srgbClr val="403750"/>
    <a:srgbClr val="FFCC98"/>
    <a:srgbClr val="C49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7"/>
  </p:normalViewPr>
  <p:slideViewPr>
    <p:cSldViewPr snapToGrid="0">
      <p:cViewPr>
        <p:scale>
          <a:sx n="25" d="100"/>
          <a:sy n="25" d="100"/>
        </p:scale>
        <p:origin x="1843" y="-19"/>
      </p:cViewPr>
      <p:guideLst>
        <p:guide orient="horz" pos="6739"/>
        <p:guide pos="47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20380" y="685800"/>
            <a:ext cx="2418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20913" y="685800"/>
            <a:ext cx="241776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vi-VN"/>
              <a:t>Replace the QR code with the link to your app on SE-UIT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vi-VN"/>
              <a:t>Replace the tech stacks section with your stack and project GitHub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vi-VN"/>
              <a:t>This is only the template; you can design the poster in any style you want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4319" y="3097431"/>
            <a:ext cx="14058900" cy="8538900"/>
          </a:xfrm>
          <a:prstGeom prst="rect">
            <a:avLst/>
          </a:prstGeom>
        </p:spPr>
        <p:txBody>
          <a:bodyPr spcFirstLastPara="1" wrap="square" lIns="227350" tIns="227350" rIns="227350" bIns="22735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900"/>
              <a:buNone/>
              <a:defRPr sz="129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900"/>
              <a:buNone/>
              <a:defRPr sz="129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900"/>
              <a:buNone/>
              <a:defRPr sz="129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900"/>
              <a:buNone/>
              <a:defRPr sz="129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900"/>
              <a:buNone/>
              <a:defRPr sz="129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900"/>
              <a:buNone/>
              <a:defRPr sz="129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900"/>
              <a:buNone/>
              <a:defRPr sz="129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900"/>
              <a:buNone/>
              <a:defRPr sz="129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900"/>
              <a:buNone/>
              <a:defRPr sz="129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4305" y="11789954"/>
            <a:ext cx="14058900" cy="3297300"/>
          </a:xfrm>
          <a:prstGeom prst="rect">
            <a:avLst/>
          </a:prstGeom>
        </p:spPr>
        <p:txBody>
          <a:bodyPr spcFirstLastPara="1" wrap="square" lIns="227350" tIns="227350" rIns="227350" bIns="22735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514305" y="4601478"/>
            <a:ext cx="14058900" cy="8168100"/>
          </a:xfrm>
          <a:prstGeom prst="rect">
            <a:avLst/>
          </a:prstGeom>
        </p:spPr>
        <p:txBody>
          <a:bodyPr spcFirstLastPara="1" wrap="square" lIns="227350" tIns="227350" rIns="227350" bIns="22735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9800"/>
              <a:buNone/>
              <a:defRPr sz="2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9800"/>
              <a:buNone/>
              <a:defRPr sz="29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9800"/>
              <a:buNone/>
              <a:defRPr sz="29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9800"/>
              <a:buNone/>
              <a:defRPr sz="29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9800"/>
              <a:buNone/>
              <a:defRPr sz="29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9800"/>
              <a:buNone/>
              <a:defRPr sz="29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9800"/>
              <a:buNone/>
              <a:defRPr sz="29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9800"/>
              <a:buNone/>
              <a:defRPr sz="29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9800"/>
              <a:buNone/>
              <a:defRPr sz="298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514305" y="13113250"/>
            <a:ext cx="14058900" cy="5411400"/>
          </a:xfrm>
          <a:prstGeom prst="rect">
            <a:avLst/>
          </a:prstGeom>
        </p:spPr>
        <p:txBody>
          <a:bodyPr spcFirstLastPara="1" wrap="square" lIns="227350" tIns="227350" rIns="227350" bIns="227350" anchor="t" anchorCtr="0">
            <a:normAutofit/>
          </a:bodyPr>
          <a:lstStyle>
            <a:lvl1pPr marL="457200" lvl="0" indent="-514350" algn="ctr">
              <a:spcBef>
                <a:spcPts val="0"/>
              </a:spcBef>
              <a:spcAft>
                <a:spcPts val="0"/>
              </a:spcAft>
              <a:buSzPts val="4500"/>
              <a:buChar char="●"/>
              <a:defRPr/>
            </a:lvl1pPr>
            <a:lvl2pPr marL="914400" lvl="1" indent="-45085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2pPr>
            <a:lvl3pPr marL="1371600" lvl="2" indent="-45085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3pPr>
            <a:lvl4pPr marL="1828800" lvl="3" indent="-450850" algn="ctr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4pPr>
            <a:lvl5pPr marL="2286000" lvl="4" indent="-45085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5pPr>
            <a:lvl6pPr marL="2743200" lvl="5" indent="-45085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6pPr>
            <a:lvl7pPr marL="3200400" lvl="6" indent="-450850" algn="ctr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7pPr>
            <a:lvl8pPr marL="3657600" lvl="7" indent="-450850" algn="ctr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8pPr>
            <a:lvl9pPr marL="4114800" lvl="8" indent="-450850" algn="ctr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14305" y="8947532"/>
            <a:ext cx="14058900" cy="35019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14305" y="1851303"/>
            <a:ext cx="14058900" cy="2382300"/>
          </a:xfrm>
          <a:prstGeom prst="rect">
            <a:avLst/>
          </a:prstGeom>
        </p:spPr>
        <p:txBody>
          <a:bodyPr spcFirstLastPara="1" wrap="square" lIns="227350" tIns="227350" rIns="227350" bIns="2273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514305" y="4794294"/>
            <a:ext cx="14058900" cy="14212200"/>
          </a:xfrm>
          <a:prstGeom prst="rect">
            <a:avLst/>
          </a:prstGeom>
        </p:spPr>
        <p:txBody>
          <a:bodyPr spcFirstLastPara="1" wrap="square" lIns="227350" tIns="227350" rIns="227350" bIns="227350" anchor="t" anchorCtr="0">
            <a:normAutofit/>
          </a:bodyPr>
          <a:lstStyle>
            <a:lvl1pPr marL="457200" lvl="0" indent="-514350">
              <a:spcBef>
                <a:spcPts val="0"/>
              </a:spcBef>
              <a:spcAft>
                <a:spcPts val="0"/>
              </a:spcAft>
              <a:buSzPts val="4500"/>
              <a:buChar char="●"/>
              <a:defRPr/>
            </a:lvl1pPr>
            <a:lvl2pPr marL="914400" lvl="1" indent="-450850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2pPr>
            <a:lvl3pPr marL="1371600" lvl="2" indent="-450850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3pPr>
            <a:lvl4pPr marL="1828800" lvl="3" indent="-450850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4pPr>
            <a:lvl5pPr marL="2286000" lvl="4" indent="-450850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5pPr>
            <a:lvl6pPr marL="2743200" lvl="5" indent="-450850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6pPr>
            <a:lvl7pPr marL="3200400" lvl="6" indent="-450850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7pPr>
            <a:lvl8pPr marL="3657600" lvl="7" indent="-450850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8pPr>
            <a:lvl9pPr marL="4114800" lvl="8" indent="-450850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514305" y="1851303"/>
            <a:ext cx="14058900" cy="2382300"/>
          </a:xfrm>
          <a:prstGeom prst="rect">
            <a:avLst/>
          </a:prstGeom>
        </p:spPr>
        <p:txBody>
          <a:bodyPr spcFirstLastPara="1" wrap="square" lIns="227350" tIns="227350" rIns="227350" bIns="2273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514305" y="4794294"/>
            <a:ext cx="6599700" cy="14212200"/>
          </a:xfrm>
          <a:prstGeom prst="rect">
            <a:avLst/>
          </a:prstGeom>
        </p:spPr>
        <p:txBody>
          <a:bodyPr spcFirstLastPara="1" wrap="square" lIns="227350" tIns="227350" rIns="227350" bIns="227350" anchor="t" anchorCtr="0">
            <a:normAutofit/>
          </a:bodyPr>
          <a:lstStyle>
            <a:lvl1pPr marL="457200" lvl="0" indent="-45085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marL="914400" lvl="1" indent="-41910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7973460" y="4794294"/>
            <a:ext cx="6599700" cy="14212200"/>
          </a:xfrm>
          <a:prstGeom prst="rect">
            <a:avLst/>
          </a:prstGeom>
        </p:spPr>
        <p:txBody>
          <a:bodyPr spcFirstLastPara="1" wrap="square" lIns="227350" tIns="227350" rIns="227350" bIns="227350" anchor="t" anchorCtr="0">
            <a:normAutofit/>
          </a:bodyPr>
          <a:lstStyle>
            <a:lvl1pPr marL="457200" lvl="0" indent="-450850">
              <a:spcBef>
                <a:spcPts val="0"/>
              </a:spcBef>
              <a:spcAft>
                <a:spcPts val="0"/>
              </a:spcAft>
              <a:buSzPts val="3500"/>
              <a:buChar char="●"/>
              <a:defRPr sz="3500"/>
            </a:lvl1pPr>
            <a:lvl2pPr marL="914400" lvl="1" indent="-41910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514305" y="1851303"/>
            <a:ext cx="14058900" cy="2382300"/>
          </a:xfrm>
          <a:prstGeom prst="rect">
            <a:avLst/>
          </a:prstGeom>
        </p:spPr>
        <p:txBody>
          <a:bodyPr spcFirstLastPara="1" wrap="square" lIns="227350" tIns="227350" rIns="227350" bIns="2273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514305" y="2311295"/>
            <a:ext cx="4633200" cy="3143700"/>
          </a:xfrm>
          <a:prstGeom prst="rect">
            <a:avLst/>
          </a:prstGeom>
        </p:spPr>
        <p:txBody>
          <a:bodyPr spcFirstLastPara="1" wrap="square" lIns="227350" tIns="227350" rIns="227350" bIns="22735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514305" y="5780733"/>
            <a:ext cx="4633200" cy="13226400"/>
          </a:xfrm>
          <a:prstGeom prst="rect">
            <a:avLst/>
          </a:prstGeom>
        </p:spPr>
        <p:txBody>
          <a:bodyPr spcFirstLastPara="1" wrap="square" lIns="227350" tIns="227350" rIns="227350" bIns="227350" anchor="t" anchorCtr="0">
            <a:normAutofit/>
          </a:bodyPr>
          <a:lstStyle>
            <a:lvl1pPr marL="457200" lvl="0" indent="-41910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marL="914400" lvl="1" indent="-41910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808913" y="1872623"/>
            <a:ext cx="10506900" cy="170178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900"/>
              <a:buNone/>
              <a:defRPr sz="11900"/>
            </a:lvl1pPr>
            <a:lvl2pPr lvl="1">
              <a:spcBef>
                <a:spcPts val="0"/>
              </a:spcBef>
              <a:spcAft>
                <a:spcPts val="0"/>
              </a:spcAft>
              <a:buSzPts val="11900"/>
              <a:buNone/>
              <a:defRPr sz="11900"/>
            </a:lvl2pPr>
            <a:lvl3pPr lvl="2">
              <a:spcBef>
                <a:spcPts val="0"/>
              </a:spcBef>
              <a:spcAft>
                <a:spcPts val="0"/>
              </a:spcAft>
              <a:buSzPts val="11900"/>
              <a:buNone/>
              <a:defRPr sz="11900"/>
            </a:lvl3pPr>
            <a:lvl4pPr lvl="3">
              <a:spcBef>
                <a:spcPts val="0"/>
              </a:spcBef>
              <a:spcAft>
                <a:spcPts val="0"/>
              </a:spcAft>
              <a:buSzPts val="11900"/>
              <a:buNone/>
              <a:defRPr sz="11900"/>
            </a:lvl4pPr>
            <a:lvl5pPr lvl="4">
              <a:spcBef>
                <a:spcPts val="0"/>
              </a:spcBef>
              <a:spcAft>
                <a:spcPts val="0"/>
              </a:spcAft>
              <a:buSzPts val="11900"/>
              <a:buNone/>
              <a:defRPr sz="11900"/>
            </a:lvl5pPr>
            <a:lvl6pPr lvl="5">
              <a:spcBef>
                <a:spcPts val="0"/>
              </a:spcBef>
              <a:spcAft>
                <a:spcPts val="0"/>
              </a:spcAft>
              <a:buSzPts val="11900"/>
              <a:buNone/>
              <a:defRPr sz="11900"/>
            </a:lvl6pPr>
            <a:lvl7pPr lvl="6">
              <a:spcBef>
                <a:spcPts val="0"/>
              </a:spcBef>
              <a:spcAft>
                <a:spcPts val="0"/>
              </a:spcAft>
              <a:buSzPts val="11900"/>
              <a:buNone/>
              <a:defRPr sz="11900"/>
            </a:lvl7pPr>
            <a:lvl8pPr lvl="7">
              <a:spcBef>
                <a:spcPts val="0"/>
              </a:spcBef>
              <a:spcAft>
                <a:spcPts val="0"/>
              </a:spcAft>
              <a:buSzPts val="11900"/>
              <a:buNone/>
              <a:defRPr sz="11900"/>
            </a:lvl8pPr>
            <a:lvl9pPr lvl="8">
              <a:spcBef>
                <a:spcPts val="0"/>
              </a:spcBef>
              <a:spcAft>
                <a:spcPts val="0"/>
              </a:spcAft>
              <a:buSzPts val="11900"/>
              <a:buNone/>
              <a:defRPr sz="119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7543800" y="-520"/>
            <a:ext cx="7543800" cy="21396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227350" tIns="227350" rIns="227350" bIns="2273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438075" y="5130006"/>
            <a:ext cx="6674700" cy="6166500"/>
          </a:xfrm>
          <a:prstGeom prst="rect">
            <a:avLst/>
          </a:prstGeom>
        </p:spPr>
        <p:txBody>
          <a:bodyPr spcFirstLastPara="1" wrap="square" lIns="227350" tIns="227350" rIns="227350" bIns="227350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400"/>
              <a:buNone/>
              <a:defRPr sz="104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438075" y="11660787"/>
            <a:ext cx="6674700" cy="5138100"/>
          </a:xfrm>
          <a:prstGeom prst="rect">
            <a:avLst/>
          </a:prstGeom>
        </p:spPr>
        <p:txBody>
          <a:bodyPr spcFirstLastPara="1" wrap="square" lIns="227350" tIns="227350" rIns="227350" bIns="22735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8150175" y="3012151"/>
            <a:ext cx="6331200" cy="153717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marL="457200" lvl="0" indent="-514350">
              <a:spcBef>
                <a:spcPts val="0"/>
              </a:spcBef>
              <a:spcAft>
                <a:spcPts val="0"/>
              </a:spcAft>
              <a:buSzPts val="4500"/>
              <a:buChar char="●"/>
              <a:defRPr/>
            </a:lvl1pPr>
            <a:lvl2pPr marL="914400" lvl="1" indent="-450850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2pPr>
            <a:lvl3pPr marL="1371600" lvl="2" indent="-450850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3pPr>
            <a:lvl4pPr marL="1828800" lvl="3" indent="-450850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4pPr>
            <a:lvl5pPr marL="2286000" lvl="4" indent="-450850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5pPr>
            <a:lvl6pPr marL="2743200" lvl="5" indent="-450850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6pPr>
            <a:lvl7pPr marL="3200400" lvl="6" indent="-450850">
              <a:spcBef>
                <a:spcPts val="0"/>
              </a:spcBef>
              <a:spcAft>
                <a:spcPts val="0"/>
              </a:spcAft>
              <a:buSzPts val="3500"/>
              <a:buChar char="●"/>
              <a:defRPr/>
            </a:lvl7pPr>
            <a:lvl8pPr marL="3657600" lvl="7" indent="-450850">
              <a:spcBef>
                <a:spcPts val="0"/>
              </a:spcBef>
              <a:spcAft>
                <a:spcPts val="0"/>
              </a:spcAft>
              <a:buSzPts val="3500"/>
              <a:buChar char="○"/>
              <a:defRPr/>
            </a:lvl8pPr>
            <a:lvl9pPr marL="4114800" lvl="8" indent="-450850">
              <a:spcBef>
                <a:spcPts val="0"/>
              </a:spcBef>
              <a:spcAft>
                <a:spcPts val="0"/>
              </a:spcAft>
              <a:buSzPts val="35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514305" y="17599184"/>
            <a:ext cx="9897900" cy="25173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14305" y="1851303"/>
            <a:ext cx="14058900" cy="23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7350" tIns="227350" rIns="227350" bIns="2273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 sz="7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 sz="7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 sz="7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 sz="7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 sz="7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 sz="7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 sz="7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 sz="7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None/>
              <a:defRPr sz="7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14305" y="4794294"/>
            <a:ext cx="14058900" cy="142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7350" tIns="227350" rIns="227350" bIns="227350" anchor="t" anchorCtr="0">
            <a:normAutofit/>
          </a:bodyPr>
          <a:lstStyle>
            <a:lvl1pPr marL="457200" lvl="0" indent="-514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Char char="●"/>
              <a:defRPr sz="4500">
                <a:solidFill>
                  <a:schemeClr val="dk2"/>
                </a:solidFill>
              </a:defRPr>
            </a:lvl1pPr>
            <a:lvl2pPr marL="914400" lvl="1" indent="-450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Char char="○"/>
              <a:defRPr sz="3500">
                <a:solidFill>
                  <a:schemeClr val="dk2"/>
                </a:solidFill>
              </a:defRPr>
            </a:lvl2pPr>
            <a:lvl3pPr marL="1371600" lvl="2" indent="-450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Char char="■"/>
              <a:defRPr sz="3500">
                <a:solidFill>
                  <a:schemeClr val="dk2"/>
                </a:solidFill>
              </a:defRPr>
            </a:lvl3pPr>
            <a:lvl4pPr marL="1828800" lvl="3" indent="-450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Char char="●"/>
              <a:defRPr sz="3500">
                <a:solidFill>
                  <a:schemeClr val="dk2"/>
                </a:solidFill>
              </a:defRPr>
            </a:lvl4pPr>
            <a:lvl5pPr marL="2286000" lvl="4" indent="-450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Char char="○"/>
              <a:defRPr sz="3500">
                <a:solidFill>
                  <a:schemeClr val="dk2"/>
                </a:solidFill>
              </a:defRPr>
            </a:lvl5pPr>
            <a:lvl6pPr marL="2743200" lvl="5" indent="-450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Char char="■"/>
              <a:defRPr sz="3500">
                <a:solidFill>
                  <a:schemeClr val="dk2"/>
                </a:solidFill>
              </a:defRPr>
            </a:lvl6pPr>
            <a:lvl7pPr marL="3200400" lvl="6" indent="-450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Char char="●"/>
              <a:defRPr sz="3500">
                <a:solidFill>
                  <a:schemeClr val="dk2"/>
                </a:solidFill>
              </a:defRPr>
            </a:lvl7pPr>
            <a:lvl8pPr marL="3657600" lvl="7" indent="-450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Char char="○"/>
              <a:defRPr sz="3500">
                <a:solidFill>
                  <a:schemeClr val="dk2"/>
                </a:solidFill>
              </a:defRPr>
            </a:lvl8pPr>
            <a:lvl9pPr marL="4114800" lvl="8" indent="-4508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Char char="■"/>
              <a:defRPr sz="3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3979555" y="19398973"/>
            <a:ext cx="905400" cy="16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27350" tIns="227350" rIns="227350" bIns="227350" anchor="ctr" anchorCtr="0">
            <a:normAutofit/>
          </a:bodyPr>
          <a:lstStyle>
            <a:lvl1pPr lvl="0" algn="r">
              <a:buNone/>
              <a:defRPr sz="2500">
                <a:solidFill>
                  <a:schemeClr val="dk2"/>
                </a:solidFill>
              </a:defRPr>
            </a:lvl1pPr>
            <a:lvl2pPr lvl="1" algn="r">
              <a:buNone/>
              <a:defRPr sz="2500">
                <a:solidFill>
                  <a:schemeClr val="dk2"/>
                </a:solidFill>
              </a:defRPr>
            </a:lvl2pPr>
            <a:lvl3pPr lvl="2" algn="r">
              <a:buNone/>
              <a:defRPr sz="2500">
                <a:solidFill>
                  <a:schemeClr val="dk2"/>
                </a:solidFill>
              </a:defRPr>
            </a:lvl3pPr>
            <a:lvl4pPr lvl="3" algn="r">
              <a:buNone/>
              <a:defRPr sz="2500">
                <a:solidFill>
                  <a:schemeClr val="dk2"/>
                </a:solidFill>
              </a:defRPr>
            </a:lvl4pPr>
            <a:lvl5pPr lvl="4" algn="r">
              <a:buNone/>
              <a:defRPr sz="2500">
                <a:solidFill>
                  <a:schemeClr val="dk2"/>
                </a:solidFill>
              </a:defRPr>
            </a:lvl5pPr>
            <a:lvl6pPr lvl="5" algn="r">
              <a:buNone/>
              <a:defRPr sz="2500">
                <a:solidFill>
                  <a:schemeClr val="dk2"/>
                </a:solidFill>
              </a:defRPr>
            </a:lvl6pPr>
            <a:lvl7pPr lvl="6" algn="r">
              <a:buNone/>
              <a:defRPr sz="2500">
                <a:solidFill>
                  <a:schemeClr val="dk2"/>
                </a:solidFill>
              </a:defRPr>
            </a:lvl7pPr>
            <a:lvl8pPr lvl="7" algn="r">
              <a:buNone/>
              <a:defRPr sz="2500">
                <a:solidFill>
                  <a:schemeClr val="dk2"/>
                </a:solidFill>
              </a:defRPr>
            </a:lvl8pPr>
            <a:lvl9pPr lvl="8" algn="r">
              <a:buNone/>
              <a:defRPr sz="25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7B6FEB-ADAA-6DBE-71F1-D588528DBFCA}"/>
              </a:ext>
            </a:extLst>
          </p:cNvPr>
          <p:cNvSpPr txBox="1"/>
          <p:nvPr/>
        </p:nvSpPr>
        <p:spPr>
          <a:xfrm>
            <a:off x="634997" y="5329821"/>
            <a:ext cx="10353044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i="0">
                <a:solidFill>
                  <a:srgbClr val="AE5C63"/>
                </a:solidFill>
                <a:effectLst/>
                <a:latin typeface="Bahnschrift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Prison of the King</a:t>
            </a:r>
            <a:r>
              <a:rPr lang="en-US" sz="2800" b="1" i="0">
                <a:solidFill>
                  <a:srgbClr val="AE5C63"/>
                </a:solidFill>
                <a:effectLst/>
                <a:latin typeface="Bahnschrift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>
                <a:latin typeface="Bahnschrift SemiCondensed" panose="020B0502040204020203" pitchFamily="34" charset="0"/>
                <a:cs typeface="Segoe UI" panose="020B0502040204020203" pitchFamily="34" charset="0"/>
              </a:rPr>
              <a:t>is a strategic logic puzzle game that combines rigorous path-finding gameplay with a deep narrative. Designed to entertain and educate, the application challenges players to think critically to solve intricate puzzles while immersing them in an emotional storyline about a fallen kingdom. It features a unique bilingual system, allowing players to practice English and Vietnamese seamlessly.</a:t>
            </a:r>
            <a:endParaRPr lang="en-VN" sz="2800">
              <a:latin typeface="Bahnschrift SemiCondensed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24EF015-9E97-3A67-1FB5-74D6D1C51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6784" y="18256415"/>
            <a:ext cx="2812651" cy="102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04AE74E2-779D-BF70-E4D7-7FBD74ABD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7226" y="10825940"/>
            <a:ext cx="909140" cy="102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525AAAB-A4CB-B1A0-1CD6-21282BF11186}"/>
              </a:ext>
            </a:extLst>
          </p:cNvPr>
          <p:cNvSpPr txBox="1"/>
          <p:nvPr/>
        </p:nvSpPr>
        <p:spPr>
          <a:xfrm>
            <a:off x="4586366" y="2628519"/>
            <a:ext cx="96154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>
                <a:solidFill>
                  <a:srgbClr val="AE5C63"/>
                </a:solidFill>
                <a:latin typeface="Bahnschrift" panose="020B0502040204020203" pitchFamily="34" charset="0"/>
              </a:rPr>
              <a:t>PRISON OF THE KING</a:t>
            </a:r>
            <a:endParaRPr lang="en-VN" sz="7200" b="1">
              <a:solidFill>
                <a:srgbClr val="AE5C63"/>
              </a:solidFill>
              <a:latin typeface="Bahnschrift" panose="020B050204020402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38EBB66-F8D2-4820-D9E9-230E620565B6}"/>
              </a:ext>
            </a:extLst>
          </p:cNvPr>
          <p:cNvSpPr txBox="1"/>
          <p:nvPr/>
        </p:nvSpPr>
        <p:spPr>
          <a:xfrm>
            <a:off x="4586366" y="3828849"/>
            <a:ext cx="59878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i="0">
                <a:solidFill>
                  <a:srgbClr val="000000"/>
                </a:solidFill>
                <a:effectLst/>
                <a:latin typeface="Bahnschrift SemiCondensed" panose="020B0502040204020203" pitchFamily="34" charset="0"/>
                <a:cs typeface="Calibri" panose="020F0502020204030204" pitchFamily="34" charset="0"/>
              </a:rPr>
              <a:t>Author: </a:t>
            </a:r>
            <a:r>
              <a:rPr lang="en-US" sz="3200" i="0">
                <a:solidFill>
                  <a:srgbClr val="000000"/>
                </a:solidFill>
                <a:effectLst/>
                <a:latin typeface="Bahnschrift SemiCondensed" panose="020B0502040204020203" pitchFamily="34" charset="0"/>
                <a:cs typeface="Calibri" panose="020F0502020204030204" pitchFamily="34" charset="0"/>
              </a:rPr>
              <a:t>Nguyen Gia Hung. </a:t>
            </a:r>
          </a:p>
          <a:p>
            <a:pPr algn="just"/>
            <a:r>
              <a:rPr lang="en-US" sz="3200" b="1" i="0">
                <a:solidFill>
                  <a:srgbClr val="000000"/>
                </a:solidFill>
                <a:effectLst/>
                <a:latin typeface="Bahnschrift SemiCondensed" panose="020B0502040204020203" pitchFamily="34" charset="0"/>
                <a:cs typeface="Calibri" panose="020F0502020204030204" pitchFamily="34" charset="0"/>
              </a:rPr>
              <a:t>Email: </a:t>
            </a:r>
            <a:r>
              <a:rPr lang="en-US" sz="3200" i="0">
                <a:solidFill>
                  <a:srgbClr val="000000"/>
                </a:solidFill>
                <a:effectLst/>
                <a:latin typeface="Bahnschrift SemiCondensed" panose="020B0502040204020203" pitchFamily="34" charset="0"/>
                <a:cs typeface="Calibri" panose="020F0502020204030204" pitchFamily="34" charset="0"/>
              </a:rPr>
              <a:t>24520604@gm.uit.edu.vn </a:t>
            </a:r>
            <a:endParaRPr lang="en-VN" sz="3200">
              <a:latin typeface="Bahnschrift SemiCondensed" panose="020B0502040204020203" pitchFamily="34" charset="0"/>
              <a:cs typeface="Calibri" panose="020F0502020204030204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2B5C20F-B6F9-4E19-13A2-2F139530D5AC}"/>
              </a:ext>
            </a:extLst>
          </p:cNvPr>
          <p:cNvGrpSpPr/>
          <p:nvPr/>
        </p:nvGrpSpPr>
        <p:grpSpPr>
          <a:xfrm>
            <a:off x="634996" y="8492786"/>
            <a:ext cx="7509164" cy="10796714"/>
            <a:chOff x="34636" y="12161638"/>
            <a:chExt cx="7509164" cy="1079671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7E6CA46-A35C-A217-46F3-C8671C90D018}"/>
                </a:ext>
              </a:extLst>
            </p:cNvPr>
            <p:cNvSpPr/>
            <p:nvPr/>
          </p:nvSpPr>
          <p:spPr>
            <a:xfrm>
              <a:off x="34636" y="12161638"/>
              <a:ext cx="7509164" cy="10796714"/>
            </a:xfrm>
            <a:prstGeom prst="rect">
              <a:avLst/>
            </a:prstGeom>
            <a:solidFill>
              <a:srgbClr val="40375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VN"/>
            </a:p>
          </p:txBody>
        </p:sp>
        <p:pic>
          <p:nvPicPr>
            <p:cNvPr id="23" name="Picture 22" descr="A screenshot of a video game&#10;&#10;AI-generated content may be incorrect.">
              <a:extLst>
                <a:ext uri="{FF2B5EF4-FFF2-40B4-BE49-F238E27FC236}">
                  <a16:creationId xmlns:a16="http://schemas.microsoft.com/office/drawing/2014/main" id="{679F6419-6C51-0F17-5854-C510C2C59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7037" y="12293728"/>
              <a:ext cx="7228660" cy="3515278"/>
            </a:xfrm>
            <a:prstGeom prst="rect">
              <a:avLst/>
            </a:prstGeom>
          </p:spPr>
        </p:pic>
        <p:pic>
          <p:nvPicPr>
            <p:cNvPr id="25" name="Picture 24" descr="A video game screen with a brick wall and a brick wall with a leprechaun and a cat&#10;&#10;AI-generated content may be incorrect.">
              <a:extLst>
                <a:ext uri="{FF2B5EF4-FFF2-40B4-BE49-F238E27FC236}">
                  <a16:creationId xmlns:a16="http://schemas.microsoft.com/office/drawing/2014/main" id="{0C1AE9E6-7B0E-3778-D8B8-F9A4BE96A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87034" y="15809006"/>
              <a:ext cx="7228660" cy="3496379"/>
            </a:xfrm>
            <a:prstGeom prst="rect">
              <a:avLst/>
            </a:prstGeom>
          </p:spPr>
        </p:pic>
        <p:pic>
          <p:nvPicPr>
            <p:cNvPr id="31" name="Picture 30" descr="A video game screen with a brick wall and a cartoon character&#10;&#10;AI-generated content may be incorrect.">
              <a:extLst>
                <a:ext uri="{FF2B5EF4-FFF2-40B4-BE49-F238E27FC236}">
                  <a16:creationId xmlns:a16="http://schemas.microsoft.com/office/drawing/2014/main" id="{2164C0E4-9583-F7E3-BB16-3FAFE7ED274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87034" y="19303221"/>
              <a:ext cx="7228660" cy="3517442"/>
            </a:xfrm>
            <a:prstGeom prst="rect">
              <a:avLst/>
            </a:prstGeom>
          </p:spPr>
        </p:pic>
      </p:grpSp>
      <p:pic>
        <p:nvPicPr>
          <p:cNvPr id="33" name="Picture 32" descr="A pixel art of a person&#10;&#10;AI-generated content may be incorrect.">
            <a:extLst>
              <a:ext uri="{FF2B5EF4-FFF2-40B4-BE49-F238E27FC236}">
                <a16:creationId xmlns:a16="http://schemas.microsoft.com/office/drawing/2014/main" id="{C641A5E2-FDC6-9B46-37E4-2978554944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4996" y="2224481"/>
            <a:ext cx="2880000" cy="2880000"/>
          </a:xfrm>
          <a:prstGeom prst="round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6647E0CE-7442-F260-22EA-A17B85453C49}"/>
              </a:ext>
            </a:extLst>
          </p:cNvPr>
          <p:cNvSpPr txBox="1"/>
          <p:nvPr/>
        </p:nvSpPr>
        <p:spPr>
          <a:xfrm>
            <a:off x="8380461" y="8501485"/>
            <a:ext cx="5965298" cy="769441"/>
          </a:xfrm>
          <a:prstGeom prst="rect">
            <a:avLst/>
          </a:prstGeom>
          <a:solidFill>
            <a:srgbClr val="AE5C63"/>
          </a:solidFill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chemeClr val="bg1"/>
                </a:solidFill>
                <a:latin typeface="Bahnschrift" panose="020B0502040204020203" pitchFamily="34" charset="0"/>
              </a:rPr>
              <a:t>Features</a:t>
            </a:r>
            <a:endParaRPr lang="en-VN" sz="4400" b="1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8" name="Rectangle 2">
            <a:extLst>
              <a:ext uri="{FF2B5EF4-FFF2-40B4-BE49-F238E27FC236}">
                <a16:creationId xmlns:a16="http://schemas.microsoft.com/office/drawing/2014/main" id="{30E0FD57-3878-BDDC-C7FD-2F6058087F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0462" y="9270926"/>
            <a:ext cx="5965298" cy="77867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 </a:t>
            </a:r>
            <a:r>
              <a:rPr lang="vi-VN" altLang="vi-VN" sz="2800" b="1">
                <a:solidFill>
                  <a:srgbClr val="AE5C63"/>
                </a:solidFill>
                <a:latin typeface="Bahnschrift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Strategic Gameplay</a:t>
            </a:r>
            <a:r>
              <a:rPr kumimoji="0" lang="vi-VN" altLang="vi-VN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:</a:t>
            </a:r>
            <a:r>
              <a:rPr kumimoji="0" lang="vi-VN" altLang="vi-VN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 Grid-based movement system requiring precise route calculation to avoid enemies and traps.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 </a:t>
            </a:r>
            <a:r>
              <a:rPr lang="vi-VN" altLang="vi-VN" sz="2800" b="1">
                <a:solidFill>
                  <a:srgbClr val="AE5C63"/>
                </a:solidFill>
                <a:latin typeface="Bahnschrift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Immersive Narrative</a:t>
            </a:r>
            <a:r>
              <a:rPr kumimoji="0" lang="vi-VN" altLang="vi-VN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:</a:t>
            </a:r>
            <a:r>
              <a:rPr kumimoji="0" lang="vi-VN" altLang="vi-VN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 Unfold a hidden royal mystery with humanistic values.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 </a:t>
            </a:r>
            <a:r>
              <a:rPr lang="vi-VN" altLang="vi-VN" sz="2800" b="1">
                <a:solidFill>
                  <a:srgbClr val="AE5C63"/>
                </a:solidFill>
                <a:latin typeface="Bahnschrift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Bilingual Integration</a:t>
            </a:r>
            <a:r>
              <a:rPr kumimoji="0" lang="vi-VN" altLang="vi-VN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:</a:t>
            </a:r>
            <a:r>
              <a:rPr kumimoji="0" lang="vi-VN" altLang="vi-VN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 Dynamic language switching (English/Vietnamese)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 </a:t>
            </a:r>
            <a:r>
              <a:rPr lang="vi-VN" altLang="vi-VN" sz="2800" b="1">
                <a:solidFill>
                  <a:srgbClr val="AE5C63"/>
                </a:solidFill>
                <a:latin typeface="Bahnschrift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Level Management</a:t>
            </a:r>
            <a:r>
              <a:rPr kumimoji="0" lang="vi-VN" altLang="vi-VN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:</a:t>
            </a:r>
            <a:r>
              <a:rPr kumimoji="0" lang="vi-VN" altLang="vi-VN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 A robust progression system with a "Reset" feature, allowing players to lock subsequent levels and replay the story from a specific chapter.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ts val="1200"/>
              </a:spcAft>
              <a:buClrTx/>
              <a:buSzTx/>
              <a:buFontTx/>
              <a:buChar char="•"/>
              <a:tabLst/>
            </a:pPr>
            <a:r>
              <a:rPr kumimoji="0" lang="vi-VN" altLang="vi-VN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 </a:t>
            </a:r>
            <a:r>
              <a:rPr lang="vi-VN" altLang="vi-VN" sz="2800" b="1">
                <a:solidFill>
                  <a:srgbClr val="AE5C63"/>
                </a:solidFill>
                <a:latin typeface="Bahnschrift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Auto-Save System</a:t>
            </a:r>
            <a:r>
              <a:rPr kumimoji="0" lang="vi-VN" altLang="vi-VN" sz="2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:</a:t>
            </a:r>
            <a:r>
              <a:rPr kumimoji="0" lang="vi-VN" altLang="vi-VN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hnschrift SemiCondensed" panose="020B0502040204020203" pitchFamily="34" charset="0"/>
              </a:rPr>
              <a:t> Automatically saves level progress, settings, and individual enemy states.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3552A45-7B39-EE18-91A1-BEB31333DBFF}"/>
              </a:ext>
            </a:extLst>
          </p:cNvPr>
          <p:cNvSpPr txBox="1"/>
          <p:nvPr/>
        </p:nvSpPr>
        <p:spPr>
          <a:xfrm>
            <a:off x="8380462" y="17277475"/>
            <a:ext cx="5965298" cy="769441"/>
          </a:xfrm>
          <a:prstGeom prst="rect">
            <a:avLst/>
          </a:prstGeom>
          <a:solidFill>
            <a:srgbClr val="AE5C63"/>
          </a:solidFill>
        </p:spPr>
        <p:txBody>
          <a:bodyPr wrap="square" rtlCol="0">
            <a:spAutoFit/>
          </a:bodyPr>
          <a:lstStyle/>
          <a:p>
            <a:r>
              <a:rPr lang="en-US" sz="4400" b="1">
                <a:solidFill>
                  <a:schemeClr val="bg1"/>
                </a:solidFill>
                <a:latin typeface="Bahnschrift" panose="020B0502040204020203" pitchFamily="34" charset="0"/>
              </a:rPr>
              <a:t>Engine</a:t>
            </a:r>
            <a:endParaRPr lang="en-VN" sz="4400" b="1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45" name="Picture 44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30C112DF-1E7A-AB04-5914-9D270A2931AF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1829716" y="6189594"/>
            <a:ext cx="1879438" cy="1879438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C5BF7FD-E21A-B1EA-76BD-B8768B6B8494}"/>
              </a:ext>
            </a:extLst>
          </p:cNvPr>
          <p:cNvSpPr txBox="1"/>
          <p:nvPr/>
        </p:nvSpPr>
        <p:spPr>
          <a:xfrm>
            <a:off x="11829716" y="5420153"/>
            <a:ext cx="18794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i="0">
                <a:solidFill>
                  <a:srgbClr val="AE5C63"/>
                </a:solidFill>
                <a:effectLst/>
                <a:latin typeface="Bahnschrift SemiCondensed" panose="020B0502040204020203" pitchFamily="34" charset="0"/>
                <a:cs typeface="Calibri" panose="020F0502020204030204" pitchFamily="34" charset="0"/>
              </a:rPr>
              <a:t>DOWNLOAD FOR FREE</a:t>
            </a:r>
            <a:endParaRPr lang="en-VN" sz="2400">
              <a:solidFill>
                <a:srgbClr val="AE5C63"/>
              </a:solidFill>
              <a:latin typeface="Bahnschrift SemiCondensed" panose="020B0502040204020203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218</Words>
  <Application>Microsoft Office PowerPoint</Application>
  <PresentationFormat>Custom</PresentationFormat>
  <Paragraphs>15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Bahnschrift</vt:lpstr>
      <vt:lpstr>Bahnschrift SemiCondensed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Nguyễn Gia Hưng</cp:lastModifiedBy>
  <cp:revision>3</cp:revision>
  <dcterms:modified xsi:type="dcterms:W3CDTF">2025-12-08T19:11:37Z</dcterms:modified>
</cp:coreProperties>
</file>